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75" r:id="rId4"/>
    <p:sldId id="281" r:id="rId5"/>
    <p:sldId id="278" r:id="rId6"/>
    <p:sldId id="279" r:id="rId7"/>
    <p:sldId id="282" r:id="rId8"/>
    <p:sldId id="283" r:id="rId9"/>
    <p:sldId id="284" r:id="rId10"/>
    <p:sldId id="285" r:id="rId11"/>
    <p:sldId id="286" r:id="rId12"/>
    <p:sldId id="288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makarovskaya@ya.ru" initials="z" lastIdx="1" clrIdx="0">
    <p:extLst>
      <p:ext uri="{19B8F6BF-5375-455C-9EA6-DF929625EA0E}">
        <p15:presenceInfo xmlns:p15="http://schemas.microsoft.com/office/powerpoint/2012/main" userId="ba4c368971dee68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307" autoAdjust="0"/>
  </p:normalViewPr>
  <p:slideViewPr>
    <p:cSldViewPr snapToGrid="0">
      <p:cViewPr varScale="1">
        <p:scale>
          <a:sx n="63" d="100"/>
          <a:sy n="63" d="100"/>
        </p:scale>
        <p:origin x="780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052E8D-7A3A-492E-8F9C-0FF55093B0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0AF78A5-7FA2-457D-B447-66E2376270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09EC9DA-25A1-48C7-94D7-10D56C3C9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CBFD-3DB9-47FC-B3F0-DA0FD5B65D3C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B34BF92-199E-472B-A3D0-E649F7493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7AE5547-14AF-4874-BB57-970725AAF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05A29-4758-4AC4-A637-190EC5826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93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D0F704-6946-4014-BDB9-C6A749C03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1CFD212-072F-4C8E-8463-5652B4285D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5B141E-9DC8-449A-80EB-F144A6730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CBFD-3DB9-47FC-B3F0-DA0FD5B65D3C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DBAAEA-F140-4857-969C-A7FC59DBD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30FB359-64B1-4503-B24D-14D9CB3C3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05A29-4758-4AC4-A637-190EC5826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20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2B8F4F7-88E4-4E82-AE1D-4FC789AA3C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12CF52E-2504-4EE2-B648-2695AE0F0C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80425F9-8628-4432-A5EF-7FFB6C9B0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CBFD-3DB9-47FC-B3F0-DA0FD5B65D3C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D3EA8B-0B11-4EED-988E-157DFEEF4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7FE6CCF-9CAD-45F9-9943-50E39B070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05A29-4758-4AC4-A637-190EC5826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995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15366D-F945-4DDA-A066-E1024357A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8DD856-B8AD-4F50-8109-BF341D747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6ACCCDD-9297-4F6F-85F0-78704E6DB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CBFD-3DB9-47FC-B3F0-DA0FD5B65D3C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74502AF-0B7B-4F4E-A134-083A44F7F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96055EA-ADDE-492E-95B7-1254E9E94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05A29-4758-4AC4-A637-190EC5826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267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7178FB-F7B9-4D15-82F9-F92F286A6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A3A885B-3C95-4D25-9D0A-EB6BDAAAC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5E97814-5306-4065-A018-CAF88FD70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CBFD-3DB9-47FC-B3F0-DA0FD5B65D3C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6BCCC9-B2A0-42F9-B763-A264E66A6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552EAD-3B7E-47EE-9772-000861D09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05A29-4758-4AC4-A637-190EC5826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1672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E5668F-57BC-4959-8DB7-F5B5152DF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EC7F041-083C-4E3D-84AC-B6B8337370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B4B3C86-65A7-4646-83D5-E861232DAB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B27C527-4EA9-4001-942A-FE30610EC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CBFD-3DB9-47FC-B3F0-DA0FD5B65D3C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A18409A-0A7C-4215-A303-6E75F52AD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0A7EB2B-1BF7-40A2-812E-FE9BB6140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05A29-4758-4AC4-A637-190EC5826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8028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A53545-FA08-497D-BAC8-1248A9C66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B988357-538E-40EE-9427-1F317C177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40FCDD1-BCF5-4785-B466-B5E7D88833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6B215EE-0D63-4ED9-A3FB-3BC4E15098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61303AC-CD01-4994-9864-2B52486408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697448A-0651-4E02-958C-5ECE5328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CBFD-3DB9-47FC-B3F0-DA0FD5B65D3C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23C39BE-E7D9-4227-B2AA-A8518A830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35500A8-8A1C-49B5-AE08-1A7929C65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05A29-4758-4AC4-A637-190EC5826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588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1D22CD-E8F5-449E-9CC6-49B9FAF31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C0F5E81-7E65-4FF2-B43A-F03ECC8B3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CBFD-3DB9-47FC-B3F0-DA0FD5B65D3C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9BA392C-91D1-4AB5-BEA8-A6B1E1087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5AD5E90-F9EA-4F18-B955-E15D676A1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05A29-4758-4AC4-A637-190EC5826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42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37C2C9A-E2FC-4174-8927-749EA3E66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CBFD-3DB9-47FC-B3F0-DA0FD5B65D3C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BEBA067-7971-477A-B246-12D2D9748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EACBB38-602E-4629-9842-D544449F6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05A29-4758-4AC4-A637-190EC5826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277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92BE31-C307-4FEF-9FFA-2D9E20673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9C94F7-3DF1-4AF7-B9DA-7FC059CC9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55D78AC-7468-4EA6-98A2-51BDC30E68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717C99D-0587-4EDE-B461-D7F54BDCC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CBFD-3DB9-47FC-B3F0-DA0FD5B65D3C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C4EED54-5000-42CA-A72B-B63A83BA4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2E238C5-FF0B-442D-BAFE-AFF33D07A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05A29-4758-4AC4-A637-190EC5826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340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EA2045-5F56-4ACD-9DC1-C3135F639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74708E5-B412-41F4-951A-29EA91B273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60BD108-7831-47DD-9B25-00BFF09B05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E9E93A2-7B31-4F80-83FC-B90F72F97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CBFD-3DB9-47FC-B3F0-DA0FD5B65D3C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91E991F-D930-488D-9E81-6A3D884CC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D1A48A5-DCB8-439C-BE19-6F7A7DE05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05A29-4758-4AC4-A637-190EC5826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3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1C8569-7DC2-49A6-8736-51975F3F4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1BE3ED4-C4E8-4FBB-BFBA-C55111A1BD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D7D3B0-71C3-4BED-86F4-29C3EEA4FB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0CBFD-3DB9-47FC-B3F0-DA0FD5B65D3C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914226F-9036-416E-9151-893B16059D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B97F7B8-FBED-406A-92DE-7F1C6CAFE2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05A29-4758-4AC4-A637-190EC5826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1245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ручной ввод 3">
            <a:extLst>
              <a:ext uri="{FF2B5EF4-FFF2-40B4-BE49-F238E27FC236}">
                <a16:creationId xmlns:a16="http://schemas.microsoft.com/office/drawing/2014/main" id="{8D8B236F-EFBB-41BC-8F69-CDF91D042D62}"/>
              </a:ext>
            </a:extLst>
          </p:cNvPr>
          <p:cNvSpPr/>
          <p:nvPr/>
        </p:nvSpPr>
        <p:spPr>
          <a:xfrm>
            <a:off x="568960" y="766447"/>
            <a:ext cx="10800080" cy="3251199"/>
          </a:xfrm>
          <a:prstGeom prst="flowChartManualInpu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DD4477-ED40-44F5-9C2F-B7323F80F3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8960" y="674689"/>
            <a:ext cx="10800080" cy="3130231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br>
              <a:rPr lang="ru-RU" sz="3200" b="1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АСПИРАНТУРА</a:t>
            </a:r>
            <a:b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СРЕТЕНСКАЯ ДУХОВНАЯ АКАДЕМИЯ</a:t>
            </a:r>
            <a:br>
              <a:rPr lang="ru-RU" sz="3200" b="1" dirty="0">
                <a:solidFill>
                  <a:srgbClr val="99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диссертация на тему</a:t>
            </a:r>
            <a:br>
              <a:rPr lang="ru-RU" sz="3200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3200" b="1" dirty="0">
                <a:solidFill>
                  <a:srgbClr val="99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«ТЕМА»</a:t>
            </a:r>
            <a:br>
              <a:rPr lang="ru-RU" sz="3200" b="1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на соискание степени </a:t>
            </a:r>
            <a:br>
              <a:rPr lang="ru-RU" sz="3200" b="1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2700" b="1" dirty="0">
                <a:solidFill>
                  <a:srgbClr val="99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кандидата теологических наук/кандидата богословия</a:t>
            </a:r>
            <a:endParaRPr lang="ru-RU" sz="2700" dirty="0">
              <a:solidFill>
                <a:srgbClr val="99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74A7320-0178-456B-97A4-49195E076D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496435"/>
            <a:ext cx="10982960" cy="1782444"/>
          </a:xfrm>
        </p:spPr>
        <p:txBody>
          <a:bodyPr>
            <a:normAutofit/>
          </a:bodyPr>
          <a:lstStyle/>
          <a:p>
            <a:pPr algn="l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Аспирант: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rgbClr val="990000"/>
                </a:solidFill>
              </a:rPr>
              <a:t>ФИО, сан (при наличии)  </a:t>
            </a:r>
          </a:p>
          <a:p>
            <a:pPr algn="l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Курс обучения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: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1/2</a:t>
            </a: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0D7FADC4-F9F8-496C-B593-BB14DE8FC69E}"/>
              </a:ext>
            </a:extLst>
          </p:cNvPr>
          <p:cNvCxnSpPr/>
          <p:nvPr/>
        </p:nvCxnSpPr>
        <p:spPr>
          <a:xfrm>
            <a:off x="640080" y="4257040"/>
            <a:ext cx="10800080" cy="0"/>
          </a:xfrm>
          <a:prstGeom prst="line">
            <a:avLst/>
          </a:prstGeom>
          <a:ln>
            <a:solidFill>
              <a:srgbClr val="99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7571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B06F28-254E-C6FD-86A8-A759E134E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920" y="365125"/>
            <a:ext cx="10515600" cy="732155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ГЛАВА 3: 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НАЗВАНИЕ</a:t>
            </a:r>
            <a:endParaRPr lang="ru-RU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7C538A-0334-B909-560B-E8658EA44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4025"/>
            <a:ext cx="10515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Что сделано, основные (промежуточные) результаты</a:t>
            </a:r>
            <a:endParaRPr lang="ru-RU" dirty="0">
              <a:solidFill>
                <a:srgbClr val="990000"/>
              </a:solidFill>
            </a:endParaRP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B8791448-647B-6188-070E-5379C0F7FD20}"/>
              </a:ext>
            </a:extLst>
          </p:cNvPr>
          <p:cNvCxnSpPr>
            <a:cxnSpLocks/>
          </p:cNvCxnSpPr>
          <p:nvPr/>
        </p:nvCxnSpPr>
        <p:spPr>
          <a:xfrm>
            <a:off x="7599680" y="1098818"/>
            <a:ext cx="375412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C332388C-A773-D6EA-7A8F-B1077D91A13D}"/>
              </a:ext>
            </a:extLst>
          </p:cNvPr>
          <p:cNvSpPr txBox="1"/>
          <p:nvPr/>
        </p:nvSpPr>
        <p:spPr>
          <a:xfrm>
            <a:off x="7599680" y="1097280"/>
            <a:ext cx="3962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990000"/>
                </a:solidFill>
              </a:rPr>
              <a:t>по теме диссертационного исследования</a:t>
            </a:r>
          </a:p>
        </p:txBody>
      </p:sp>
    </p:spTree>
    <p:extLst>
      <p:ext uri="{BB962C8B-B14F-4D97-AF65-F5344CB8AC3E}">
        <p14:creationId xmlns:p14="http://schemas.microsoft.com/office/powerpoint/2010/main" val="436693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B06F28-254E-C6FD-86A8-A759E134E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320" y="365125"/>
            <a:ext cx="11013440" cy="915035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ПУБЛИКАЦИИ АСПИРАНТА ПО ТЕМЕ ДИССЕРТАЦИОННОГО ИССЛЕДОВАНИЯ</a:t>
            </a:r>
            <a:endParaRPr lang="ru-RU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7C538A-0334-B909-560B-E8658EA44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8745"/>
            <a:ext cx="10515600" cy="4351338"/>
          </a:xfrm>
        </p:spPr>
        <p:txBody>
          <a:bodyPr/>
          <a:lstStyle/>
          <a:p>
            <a:r>
              <a:rPr lang="ru-RU" sz="2000" b="1" dirty="0">
                <a:solidFill>
                  <a:srgbClr val="990000"/>
                </a:solidFill>
              </a:rPr>
              <a:t>Статьи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 __ шт.</a:t>
            </a:r>
          </a:p>
          <a:p>
            <a:pPr lvl="1"/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(указать с указанием статуса ВАК/ОЦС; статуса - опубликовано/принято в печать/отправлено в издательство/подготовлена рукопись;  с указанием  сроков по неизданным публикациям)</a:t>
            </a:r>
          </a:p>
          <a:p>
            <a:r>
              <a:rPr lang="ru-RU" sz="2000" b="1" dirty="0">
                <a:solidFill>
                  <a:srgbClr val="990000"/>
                </a:solidFill>
              </a:rPr>
              <a:t>Доклады </a:t>
            </a:r>
            <a:r>
              <a:rPr lang="ru-RU" sz="2000" dirty="0"/>
              <a:t>-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__ шт.</a:t>
            </a:r>
          </a:p>
          <a:p>
            <a:pPr lvl="1"/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(указать с указанием статуса издательств)</a:t>
            </a:r>
          </a:p>
          <a:p>
            <a:r>
              <a:rPr lang="ru-RU" sz="2000" b="1" dirty="0">
                <a:solidFill>
                  <a:srgbClr val="990000"/>
                </a:solidFill>
              </a:rPr>
              <a:t>Выступления </a:t>
            </a:r>
            <a:r>
              <a:rPr lang="ru-RU" sz="2000" dirty="0"/>
              <a:t>-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__ шт.</a:t>
            </a:r>
          </a:p>
          <a:p>
            <a:pPr lvl="1"/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(указать с указанием статуса конференции, симпозиума, прочее)</a:t>
            </a:r>
          </a:p>
          <a:p>
            <a:endParaRPr lang="ru-RU" dirty="0">
              <a:solidFill>
                <a:schemeClr val="tx2">
                  <a:lumMod val="50000"/>
                </a:schemeClr>
              </a:solidFill>
            </a:endParaRPr>
          </a:p>
          <a:p>
            <a:pPr lvl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4714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2F9101-288F-9603-3329-E97B18A60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080" y="365125"/>
            <a:ext cx="11430000" cy="132556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ПЛАН ПО ДАЛЬНЕЙШИМ ДЕЙСТВИЯМ ПО ВЫХОДУ НА ЗАЩИТУ </a:t>
            </a:r>
            <a:b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2400" b="1" dirty="0">
                <a:solidFill>
                  <a:srgbClr val="99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(собственное видение)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9033F6B-0365-017C-B55B-0444EA63D5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3324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929D11-AB3C-A35D-5FC9-08E28514D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ТЕМА ДИССЕРТАЦИИ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28EC96-EC39-4243-04CE-07B4615EF4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1785"/>
            <a:ext cx="10515600" cy="4351338"/>
          </a:xfrm>
        </p:spPr>
        <p:txBody>
          <a:bodyPr>
            <a:normAutofit/>
          </a:bodyPr>
          <a:lstStyle/>
          <a:p>
            <a:pPr>
              <a:buClr>
                <a:srgbClr val="990000"/>
              </a:buClr>
            </a:pPr>
            <a:r>
              <a:rPr lang="ru-RU" sz="2400" b="1" dirty="0">
                <a:solidFill>
                  <a:srgbClr val="990000"/>
                </a:solidFill>
              </a:rPr>
              <a:t>Научная специальность/Церковная программа аспирантуры: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5.11.1. Теоретическая теология/5.11.2. Историческая теология /5.11.3. Практическая теология / Теоретическая теология/ Историческая теология /Практическая теология</a:t>
            </a:r>
          </a:p>
          <a:p>
            <a:pPr>
              <a:buClr>
                <a:srgbClr val="990000"/>
              </a:buClr>
            </a:pPr>
            <a:r>
              <a:rPr lang="ru-RU" sz="2400" b="1" dirty="0">
                <a:solidFill>
                  <a:srgbClr val="990000"/>
                </a:solidFill>
              </a:rPr>
              <a:t>Пункты паспорта специальности/области научного знания </a:t>
            </a:r>
            <a:r>
              <a:rPr lang="ru-RU" sz="2400" dirty="0">
                <a:solidFill>
                  <a:srgbClr val="990000"/>
                </a:solidFill>
              </a:rPr>
              <a:t>(для ЦПА)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: </a:t>
            </a:r>
          </a:p>
          <a:p>
            <a:pPr>
              <a:buClr>
                <a:srgbClr val="990000"/>
              </a:buClr>
            </a:pPr>
            <a:r>
              <a:rPr lang="ru-RU" sz="2400" b="1" dirty="0">
                <a:solidFill>
                  <a:srgbClr val="990000"/>
                </a:solidFill>
              </a:rPr>
              <a:t>Кафедра: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… </a:t>
            </a:r>
          </a:p>
          <a:p>
            <a:pPr>
              <a:buClr>
                <a:srgbClr val="990000"/>
              </a:buClr>
            </a:pPr>
            <a:r>
              <a:rPr lang="ru-RU" sz="2400" b="1" dirty="0">
                <a:solidFill>
                  <a:srgbClr val="990000"/>
                </a:solidFill>
              </a:rPr>
              <a:t>Научный руководитель: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…</a:t>
            </a:r>
          </a:p>
          <a:p>
            <a:pPr>
              <a:buClr>
                <a:srgbClr val="990000"/>
              </a:buClr>
            </a:pPr>
            <a:r>
              <a:rPr lang="ru-RU" sz="2400" b="1" dirty="0">
                <a:solidFill>
                  <a:srgbClr val="990000"/>
                </a:solidFill>
              </a:rPr>
              <a:t>Научный консультант </a:t>
            </a:r>
            <a:r>
              <a:rPr lang="ru-RU" sz="2400" dirty="0">
                <a:solidFill>
                  <a:srgbClr val="990000"/>
                </a:solidFill>
              </a:rPr>
              <a:t>(при наличии):</a:t>
            </a:r>
            <a:r>
              <a:rPr lang="ru-RU" sz="2400" b="1" dirty="0">
                <a:solidFill>
                  <a:srgbClr val="990000"/>
                </a:solidFill>
              </a:rPr>
              <a:t>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…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15872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B06F28-254E-C6FD-86A8-A759E134E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307320" cy="732155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ПРОБЛЕМА ОБЛАСТИ НАУЧНОГО ЗНАНИЯ </a:t>
            </a:r>
            <a:endParaRPr lang="ru-RU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7C538A-0334-B909-560B-E8658EA44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8745"/>
            <a:ext cx="10515600" cy="4351338"/>
          </a:xfrm>
        </p:spPr>
        <p:txBody>
          <a:bodyPr/>
          <a:lstStyle/>
          <a:p>
            <a:r>
              <a:rPr lang="ru-RU" dirty="0"/>
              <a:t>Проблема (тезисно)</a:t>
            </a: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B8791448-647B-6188-070E-5379C0F7FD20}"/>
              </a:ext>
            </a:extLst>
          </p:cNvPr>
          <p:cNvCxnSpPr>
            <a:cxnSpLocks/>
          </p:cNvCxnSpPr>
          <p:nvPr/>
        </p:nvCxnSpPr>
        <p:spPr>
          <a:xfrm>
            <a:off x="7112000" y="907124"/>
            <a:ext cx="3723886" cy="27305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C332388C-A773-D6EA-7A8F-B1077D91A13D}"/>
              </a:ext>
            </a:extLst>
          </p:cNvPr>
          <p:cNvSpPr txBox="1"/>
          <p:nvPr/>
        </p:nvSpPr>
        <p:spPr>
          <a:xfrm>
            <a:off x="7112000" y="900602"/>
            <a:ext cx="3962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990000"/>
                </a:solidFill>
              </a:rPr>
              <a:t>по теме диссертационного исследования</a:t>
            </a:r>
          </a:p>
        </p:txBody>
      </p:sp>
    </p:spTree>
    <p:extLst>
      <p:ext uri="{BB962C8B-B14F-4D97-AF65-F5344CB8AC3E}">
        <p14:creationId xmlns:p14="http://schemas.microsoft.com/office/powerpoint/2010/main" val="2734242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B06F28-254E-C6FD-86A8-A759E134E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320" y="365125"/>
            <a:ext cx="11013440" cy="732155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ПО ПРОБЛЕМЕ ИССЛЕДОВАНЫ ИСТОЧНИКИ</a:t>
            </a:r>
            <a:endParaRPr lang="ru-RU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7C538A-0334-B909-560B-E8658EA44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240" y="1097280"/>
            <a:ext cx="10515600" cy="4927600"/>
          </a:xfrm>
        </p:spPr>
        <p:txBody>
          <a:bodyPr/>
          <a:lstStyle/>
          <a:p>
            <a:r>
              <a:rPr lang="ru-RU" sz="1800" b="1" dirty="0">
                <a:solidFill>
                  <a:srgbClr val="990000"/>
                </a:solidFill>
              </a:rPr>
              <a:t>Статьи ученых исследователей </a:t>
            </a:r>
            <a:r>
              <a:rPr lang="ru-RU" sz="1800" dirty="0">
                <a:solidFill>
                  <a:schemeClr val="tx2">
                    <a:lumMod val="50000"/>
                  </a:schemeClr>
                </a:solidFill>
              </a:rPr>
              <a:t>- __ шт.</a:t>
            </a:r>
          </a:p>
          <a:p>
            <a:pPr lvl="1"/>
            <a:r>
              <a:rPr lang="ru-RU" sz="1800" dirty="0">
                <a:solidFill>
                  <a:schemeClr val="tx2">
                    <a:lumMod val="50000"/>
                  </a:schemeClr>
                </a:solidFill>
              </a:rPr>
              <a:t>(указать какие)</a:t>
            </a:r>
          </a:p>
          <a:p>
            <a:r>
              <a:rPr lang="ru-RU" sz="1800" b="1" dirty="0">
                <a:solidFill>
                  <a:srgbClr val="990000"/>
                </a:solidFill>
              </a:rPr>
              <a:t>Научные труды (диссертации, монографии) </a:t>
            </a:r>
            <a:r>
              <a:rPr lang="ru-RU" sz="1800" dirty="0"/>
              <a:t>- </a:t>
            </a:r>
            <a:r>
              <a:rPr lang="ru-RU" sz="1800" dirty="0">
                <a:solidFill>
                  <a:schemeClr val="tx2">
                    <a:lumMod val="50000"/>
                  </a:schemeClr>
                </a:solidFill>
              </a:rPr>
              <a:t>__ шт.</a:t>
            </a:r>
          </a:p>
          <a:p>
            <a:pPr lvl="1"/>
            <a:r>
              <a:rPr lang="ru-RU" sz="1800" dirty="0">
                <a:solidFill>
                  <a:schemeClr val="tx2">
                    <a:lumMod val="50000"/>
                  </a:schemeClr>
                </a:solidFill>
              </a:rPr>
              <a:t>(указать какие)</a:t>
            </a:r>
          </a:p>
          <a:p>
            <a:r>
              <a:rPr lang="ru-RU" sz="1800" b="1" dirty="0">
                <a:solidFill>
                  <a:srgbClr val="990000"/>
                </a:solidFill>
              </a:rPr>
              <a:t>Иные источники </a:t>
            </a:r>
            <a:r>
              <a:rPr lang="ru-RU" sz="1800" dirty="0"/>
              <a:t>- </a:t>
            </a:r>
            <a:r>
              <a:rPr lang="ru-RU" sz="1800" dirty="0">
                <a:solidFill>
                  <a:schemeClr val="tx2">
                    <a:lumMod val="50000"/>
                  </a:schemeClr>
                </a:solidFill>
              </a:rPr>
              <a:t>__ шт.</a:t>
            </a:r>
          </a:p>
          <a:p>
            <a:pPr lvl="1"/>
            <a:r>
              <a:rPr lang="ru-RU" sz="1800" dirty="0">
                <a:solidFill>
                  <a:schemeClr val="tx2">
                    <a:lumMod val="50000"/>
                  </a:schemeClr>
                </a:solidFill>
              </a:rPr>
              <a:t>(указать какие)</a:t>
            </a:r>
          </a:p>
          <a:p>
            <a:pPr lvl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7893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B06F28-254E-C6FD-86A8-A759E134E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920" y="365125"/>
            <a:ext cx="10515600" cy="73215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ГИПОТЕЗА И ЦЕЛЬ НАУЧНОГО  ИССЛЕДОВАНИЯ</a:t>
            </a:r>
            <a:endParaRPr lang="ru-RU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7C538A-0334-B909-560B-E8658EA44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8745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ru-RU" b="1" dirty="0">
                <a:solidFill>
                  <a:srgbClr val="990000"/>
                </a:solidFill>
              </a:rPr>
              <a:t>Гипотеза:</a:t>
            </a:r>
            <a:r>
              <a:rPr lang="ru-RU" dirty="0"/>
              <a:t> …</a:t>
            </a:r>
          </a:p>
          <a:p>
            <a:pPr>
              <a:buFont typeface="Wingdings" panose="05000000000000000000" pitchFamily="2" charset="2"/>
              <a:buChar char="§"/>
            </a:pPr>
            <a:endParaRPr lang="ru-RU" dirty="0"/>
          </a:p>
          <a:p>
            <a:pPr>
              <a:buFont typeface="Wingdings" panose="05000000000000000000" pitchFamily="2" charset="2"/>
              <a:buChar char="§"/>
            </a:pPr>
            <a:endParaRPr lang="ru-RU" dirty="0"/>
          </a:p>
          <a:p>
            <a:pPr>
              <a:buFont typeface="Wingdings" panose="05000000000000000000" pitchFamily="2" charset="2"/>
              <a:buChar char="§"/>
            </a:pPr>
            <a:endParaRPr lang="ru-RU" dirty="0"/>
          </a:p>
          <a:p>
            <a:pPr>
              <a:buFont typeface="Wingdings" panose="05000000000000000000" pitchFamily="2" charset="2"/>
              <a:buChar char="§"/>
            </a:pPr>
            <a:r>
              <a:rPr lang="ru-RU" b="1" dirty="0">
                <a:solidFill>
                  <a:srgbClr val="990000"/>
                </a:solidFill>
              </a:rPr>
              <a:t>Цель:</a:t>
            </a:r>
            <a:r>
              <a:rPr lang="ru-RU" dirty="0"/>
              <a:t> …</a:t>
            </a:r>
          </a:p>
          <a:p>
            <a:pPr>
              <a:buFont typeface="Wingdings" panose="05000000000000000000" pitchFamily="2" charset="2"/>
              <a:buChar char="§"/>
            </a:pPr>
            <a:endParaRPr lang="ru-RU" dirty="0"/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B8791448-647B-6188-070E-5379C0F7FD20}"/>
              </a:ext>
            </a:extLst>
          </p:cNvPr>
          <p:cNvCxnSpPr>
            <a:cxnSpLocks/>
          </p:cNvCxnSpPr>
          <p:nvPr/>
        </p:nvCxnSpPr>
        <p:spPr>
          <a:xfrm>
            <a:off x="9090537" y="997218"/>
            <a:ext cx="1935726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C332388C-A773-D6EA-7A8F-B1077D91A13D}"/>
              </a:ext>
            </a:extLst>
          </p:cNvPr>
          <p:cNvSpPr txBox="1"/>
          <p:nvPr/>
        </p:nvSpPr>
        <p:spPr>
          <a:xfrm>
            <a:off x="8971280" y="997218"/>
            <a:ext cx="2174240" cy="338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990000"/>
                </a:solidFill>
              </a:rPr>
              <a:t>по теме диссертации</a:t>
            </a:r>
          </a:p>
        </p:txBody>
      </p:sp>
    </p:spTree>
    <p:extLst>
      <p:ext uri="{BB962C8B-B14F-4D97-AF65-F5344CB8AC3E}">
        <p14:creationId xmlns:p14="http://schemas.microsoft.com/office/powerpoint/2010/main" val="2965174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B06F28-254E-C6FD-86A8-A759E134E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920" y="365125"/>
            <a:ext cx="10515600" cy="732155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ЗАДАЧИ НАУЧНОГО  ИССЛЕДОВАНИЯ</a:t>
            </a:r>
            <a:endParaRPr lang="ru-RU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7C538A-0334-B909-560B-E8658EA44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8745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ru-RU" b="1" dirty="0">
                <a:solidFill>
                  <a:srgbClr val="990000"/>
                </a:solidFill>
              </a:rPr>
              <a:t>Задача 1 :</a:t>
            </a:r>
            <a:r>
              <a:rPr lang="ru-RU" dirty="0"/>
              <a:t> …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b="1" dirty="0">
                <a:solidFill>
                  <a:srgbClr val="990000"/>
                </a:solidFill>
              </a:rPr>
              <a:t>Задача 2:</a:t>
            </a:r>
            <a:r>
              <a:rPr lang="ru-RU" dirty="0"/>
              <a:t> …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b="1" dirty="0">
                <a:solidFill>
                  <a:srgbClr val="990000"/>
                </a:solidFill>
              </a:rPr>
              <a:t>Задача 3:</a:t>
            </a:r>
            <a:r>
              <a:rPr lang="ru-RU" dirty="0"/>
              <a:t> …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b="1" dirty="0">
                <a:solidFill>
                  <a:srgbClr val="990000"/>
                </a:solidFill>
              </a:rPr>
              <a:t>Задача 4:</a:t>
            </a:r>
            <a:r>
              <a:rPr lang="ru-RU" dirty="0"/>
              <a:t> …</a:t>
            </a: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B8791448-647B-6188-070E-5379C0F7FD20}"/>
              </a:ext>
            </a:extLst>
          </p:cNvPr>
          <p:cNvCxnSpPr>
            <a:cxnSpLocks/>
          </p:cNvCxnSpPr>
          <p:nvPr/>
        </p:nvCxnSpPr>
        <p:spPr>
          <a:xfrm>
            <a:off x="9090537" y="997218"/>
            <a:ext cx="1935726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C332388C-A773-D6EA-7A8F-B1077D91A13D}"/>
              </a:ext>
            </a:extLst>
          </p:cNvPr>
          <p:cNvSpPr txBox="1"/>
          <p:nvPr/>
        </p:nvSpPr>
        <p:spPr>
          <a:xfrm>
            <a:off x="8971280" y="997218"/>
            <a:ext cx="2174240" cy="338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990000"/>
                </a:solidFill>
              </a:rPr>
              <a:t>по теме диссертации</a:t>
            </a:r>
          </a:p>
        </p:txBody>
      </p:sp>
    </p:spTree>
    <p:extLst>
      <p:ext uri="{BB962C8B-B14F-4D97-AF65-F5344CB8AC3E}">
        <p14:creationId xmlns:p14="http://schemas.microsoft.com/office/powerpoint/2010/main" val="796475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B06F28-254E-C6FD-86A8-A759E134E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920" y="365125"/>
            <a:ext cx="10515600" cy="732155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СТРУКТУРА ДИССЕРТАЦИОННОЙ РАБОТЫ</a:t>
            </a:r>
            <a:endParaRPr lang="ru-RU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7C538A-0334-B909-560B-E8658EA44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874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2200" dirty="0"/>
              <a:t>Глава 1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2200" dirty="0"/>
              <a:t>1.1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2200" dirty="0"/>
              <a:t>1.2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2200" dirty="0"/>
              <a:t>…	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/>
              <a:t>Глава 2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2200" dirty="0"/>
              <a:t>2.1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2200" dirty="0"/>
              <a:t>2.2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2200" dirty="0"/>
              <a:t>2.3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2200" dirty="0"/>
              <a:t>…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/>
              <a:t>Глава 3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2200" dirty="0"/>
              <a:t>3.1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2200" dirty="0"/>
              <a:t>3.2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2200" dirty="0"/>
              <a:t>…</a:t>
            </a:r>
          </a:p>
          <a:p>
            <a:pPr>
              <a:buFont typeface="Wingdings" panose="05000000000000000000" pitchFamily="2" charset="2"/>
              <a:buChar char="§"/>
            </a:pPr>
            <a:endParaRPr lang="ru-RU" dirty="0"/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B8791448-647B-6188-070E-5379C0F7FD20}"/>
              </a:ext>
            </a:extLst>
          </p:cNvPr>
          <p:cNvCxnSpPr>
            <a:cxnSpLocks/>
          </p:cNvCxnSpPr>
          <p:nvPr/>
        </p:nvCxnSpPr>
        <p:spPr>
          <a:xfrm>
            <a:off x="8524240" y="997218"/>
            <a:ext cx="2502023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C332388C-A773-D6EA-7A8F-B1077D91A13D}"/>
              </a:ext>
            </a:extLst>
          </p:cNvPr>
          <p:cNvSpPr txBox="1"/>
          <p:nvPr/>
        </p:nvSpPr>
        <p:spPr>
          <a:xfrm>
            <a:off x="8524240" y="997218"/>
            <a:ext cx="2621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990000"/>
                </a:solidFill>
              </a:rPr>
              <a:t>Оглавление (Содержание)</a:t>
            </a:r>
          </a:p>
        </p:txBody>
      </p:sp>
    </p:spTree>
    <p:extLst>
      <p:ext uri="{BB962C8B-B14F-4D97-AF65-F5344CB8AC3E}">
        <p14:creationId xmlns:p14="http://schemas.microsoft.com/office/powerpoint/2010/main" val="1305236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B06F28-254E-C6FD-86A8-A759E134E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920" y="365125"/>
            <a:ext cx="10515600" cy="732155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ГЛАВА 1: 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НАЗВАНИЕ</a:t>
            </a:r>
            <a:endParaRPr lang="ru-RU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7C538A-0334-B909-560B-E8658EA44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4025"/>
            <a:ext cx="10515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Что сделано, основные (промежуточные) результаты</a:t>
            </a:r>
            <a:endParaRPr lang="ru-RU" dirty="0">
              <a:solidFill>
                <a:srgbClr val="990000"/>
              </a:solidFill>
            </a:endParaRP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B8791448-647B-6188-070E-5379C0F7FD20}"/>
              </a:ext>
            </a:extLst>
          </p:cNvPr>
          <p:cNvCxnSpPr>
            <a:cxnSpLocks/>
          </p:cNvCxnSpPr>
          <p:nvPr/>
        </p:nvCxnSpPr>
        <p:spPr>
          <a:xfrm>
            <a:off x="7599680" y="1098818"/>
            <a:ext cx="375412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C332388C-A773-D6EA-7A8F-B1077D91A13D}"/>
              </a:ext>
            </a:extLst>
          </p:cNvPr>
          <p:cNvSpPr txBox="1"/>
          <p:nvPr/>
        </p:nvSpPr>
        <p:spPr>
          <a:xfrm>
            <a:off x="7599680" y="1097280"/>
            <a:ext cx="3962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990000"/>
                </a:solidFill>
              </a:rPr>
              <a:t>по теме диссертационного исследования</a:t>
            </a:r>
          </a:p>
        </p:txBody>
      </p:sp>
    </p:spTree>
    <p:extLst>
      <p:ext uri="{BB962C8B-B14F-4D97-AF65-F5344CB8AC3E}">
        <p14:creationId xmlns:p14="http://schemas.microsoft.com/office/powerpoint/2010/main" val="3003771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B06F28-254E-C6FD-86A8-A759E134E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920" y="365125"/>
            <a:ext cx="10515600" cy="732155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ГЛАВА 2: 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НАЗВАНИЕ</a:t>
            </a:r>
            <a:endParaRPr lang="ru-RU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7C538A-0334-B909-560B-E8658EA44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4025"/>
            <a:ext cx="10515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Что сделано, основные (промежуточные) результаты</a:t>
            </a:r>
            <a:endParaRPr lang="ru-RU" dirty="0">
              <a:solidFill>
                <a:srgbClr val="990000"/>
              </a:solidFill>
            </a:endParaRP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B8791448-647B-6188-070E-5379C0F7FD20}"/>
              </a:ext>
            </a:extLst>
          </p:cNvPr>
          <p:cNvCxnSpPr>
            <a:cxnSpLocks/>
          </p:cNvCxnSpPr>
          <p:nvPr/>
        </p:nvCxnSpPr>
        <p:spPr>
          <a:xfrm>
            <a:off x="7599680" y="1098818"/>
            <a:ext cx="375412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C332388C-A773-D6EA-7A8F-B1077D91A13D}"/>
              </a:ext>
            </a:extLst>
          </p:cNvPr>
          <p:cNvSpPr txBox="1"/>
          <p:nvPr/>
        </p:nvSpPr>
        <p:spPr>
          <a:xfrm>
            <a:off x="7599680" y="1097280"/>
            <a:ext cx="3962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990000"/>
                </a:solidFill>
              </a:rPr>
              <a:t>по теме диссертационного исследования</a:t>
            </a:r>
          </a:p>
        </p:txBody>
      </p:sp>
    </p:spTree>
    <p:extLst>
      <p:ext uri="{BB962C8B-B14F-4D97-AF65-F5344CB8AC3E}">
        <p14:creationId xmlns:p14="http://schemas.microsoft.com/office/powerpoint/2010/main" val="26283421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1358</TotalTime>
  <Words>338</Words>
  <Application>Microsoft Office PowerPoint</Application>
  <PresentationFormat>Широкоэкранный</PresentationFormat>
  <Paragraphs>64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Verdana</vt:lpstr>
      <vt:lpstr>Wingdings</vt:lpstr>
      <vt:lpstr>Тема Office</vt:lpstr>
      <vt:lpstr>  АСПИРАНТУРА СРЕТЕНСКАЯ ДУХОВНАЯ АКАДЕМИЯ диссертация на тему «ТЕМА» на соискание степени  кандидата теологических наук/кандидата богословия</vt:lpstr>
      <vt:lpstr>ТЕМА ДИССЕРТАЦИИ</vt:lpstr>
      <vt:lpstr>ПРОБЛЕМА ОБЛАСТИ НАУЧНОГО ЗНАНИЯ </vt:lpstr>
      <vt:lpstr>ПО ПРОБЛЕМЕ ИССЛЕДОВАНЫ ИСТОЧНИКИ</vt:lpstr>
      <vt:lpstr>ГИПОТЕЗА И ЦЕЛЬ НАУЧНОГО  ИССЛЕДОВАНИЯ</vt:lpstr>
      <vt:lpstr>ЗАДАЧИ НАУЧНОГО  ИССЛЕДОВАНИЯ</vt:lpstr>
      <vt:lpstr>СТРУКТУРА ДИССЕРТАЦИОННОЙ РАБОТЫ</vt:lpstr>
      <vt:lpstr>ГЛАВА 1: НАЗВАНИЕ</vt:lpstr>
      <vt:lpstr>ГЛАВА 2: НАЗВАНИЕ</vt:lpstr>
      <vt:lpstr>ГЛАВА 3: НАЗВАНИЕ</vt:lpstr>
      <vt:lpstr>ПУБЛИКАЦИИ АСПИРАНТА ПО ТЕМЕ ДИССЕРТАЦИОННОГО ИССЛЕДОВАНИЯ</vt:lpstr>
      <vt:lpstr>ПЛАН ПО ДАЛЬНЕЙШИМ ДЕЙСТВИЯМ ПО ВЫХОДУ НА ЗАЩИТУ  (собственное видение)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ПРОФЕССИОНАЛЬНОГО ОБРАЗОВАНИЯ В СДА (2021 год и перспектива)</dc:title>
  <dc:creator>zmakarovskaya@ya.ru</dc:creator>
  <cp:lastModifiedBy>zmakarovskaya@ya.ru</cp:lastModifiedBy>
  <cp:revision>87</cp:revision>
  <dcterms:created xsi:type="dcterms:W3CDTF">2021-07-19T19:43:06Z</dcterms:created>
  <dcterms:modified xsi:type="dcterms:W3CDTF">2023-04-20T14:50:54Z</dcterms:modified>
</cp:coreProperties>
</file>